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615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6650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8770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4931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9459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5199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7841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94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1740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742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36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146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8272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31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3480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5879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0966-277E-4895-911E-79EF4D7AAC48}" type="datetimeFigureOut">
              <a:rPr lang="en-ID" smtClean="0"/>
              <a:t>30/04/2024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5E7F27-3F31-490C-BCB1-F7B850E2821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904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FDE3522-11DF-D5BF-971A-E69B640045DE}"/>
              </a:ext>
            </a:extLst>
          </p:cNvPr>
          <p:cNvSpPr txBox="1"/>
          <p:nvPr/>
        </p:nvSpPr>
        <p:spPr>
          <a:xfrm>
            <a:off x="584778" y="1425891"/>
            <a:ext cx="982448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PERATURAN BUPATI PASURUAN</a:t>
            </a:r>
          </a:p>
          <a:p>
            <a:pPr algn="ctr"/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NOMOR 12 TAHUN 2019 </a:t>
            </a:r>
            <a:endParaRPr lang="en-US" sz="4000" b="1" dirty="0"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algn="ctr"/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TENTANG </a:t>
            </a:r>
          </a:p>
          <a:p>
            <a:pPr algn="ctr"/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PENGEMBANGAN KABUPATEN LAYAK ANAK</a:t>
            </a:r>
            <a:endParaRPr lang="en-ID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201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FDE3522-11DF-D5BF-971A-E69B640045DE}"/>
              </a:ext>
            </a:extLst>
          </p:cNvPr>
          <p:cNvSpPr txBox="1"/>
          <p:nvPr/>
        </p:nvSpPr>
        <p:spPr>
          <a:xfrm>
            <a:off x="786800" y="447694"/>
            <a:ext cx="9824489" cy="6916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Pasal 3 </a:t>
            </a:r>
            <a:endParaRPr lang="en-ID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 algn="just">
              <a:lnSpc>
                <a:spcPct val="107000"/>
              </a:lnSpc>
            </a:pP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Tujuan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Kebijakan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KLA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adalah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:</a:t>
            </a:r>
            <a:endParaRPr lang="en-ID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971550" indent="-514350" algn="just">
              <a:lnSpc>
                <a:spcPct val="107000"/>
              </a:lnSpc>
              <a:buAutoNum type="alphaLcPeriod"/>
            </a:pP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Meningkatkan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komitmen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Pemerintah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Daerah,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kecamatan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desa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/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kelurahan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dan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masyarakat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dan dunia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usaha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di wilayah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daerah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dalam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upaya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mewujudkan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pembangunan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yang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peduli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terhadap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anak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memenuhi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serta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melayani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kebutuhan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dan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kepentingan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terbaik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bagi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anak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; </a:t>
            </a:r>
          </a:p>
          <a:p>
            <a:pPr marL="971550" indent="-514350" algn="just">
              <a:lnSpc>
                <a:spcPct val="107000"/>
              </a:lnSpc>
              <a:buAutoNum type="alphaLcPeriod"/>
            </a:pP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971550" indent="-514350" algn="just">
              <a:lnSpc>
                <a:spcPct val="107000"/>
              </a:lnSpc>
              <a:buAutoNum type="alphaLcPeriod"/>
            </a:pPr>
            <a:r>
              <a:rPr 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engintegrasikan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seluruh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potensi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sumber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daya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manusia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keuangan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sarana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prasarana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yang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ada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pada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pemerintah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daerah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kecamatan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desa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/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kelurahan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dan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masyarakat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di wilayah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daerah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dalam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mewujudkan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pemenuhan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hak-hak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anak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; dan</a:t>
            </a:r>
            <a:endParaRPr lang="en-ID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algn="just"/>
            <a:endParaRPr lang="en-ID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4960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FDE3522-11DF-D5BF-971A-E69B640045DE}"/>
              </a:ext>
            </a:extLst>
          </p:cNvPr>
          <p:cNvSpPr txBox="1"/>
          <p:nvPr/>
        </p:nvSpPr>
        <p:spPr>
          <a:xfrm>
            <a:off x="467818" y="1117546"/>
            <a:ext cx="9824489" cy="3226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715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3"/>
            </a:pPr>
            <a:r>
              <a:rPr lang="en-US" sz="3200" b="1" dirty="0" err="1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engimplementasikan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kebijakan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perlindungan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anak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melalui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perumusan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strategi dan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perencanaan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pembangunan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daerah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secara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menyeluruh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dan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berkelanjutan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sesuai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dengan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indikatr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KLA</a:t>
            </a:r>
            <a:endParaRPr lang="en-ID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algn="just"/>
            <a:endParaRPr lang="en-ID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8754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F63839-7559-917C-CD55-8E53CFC522A2}"/>
              </a:ext>
            </a:extLst>
          </p:cNvPr>
          <p:cNvSpPr txBox="1"/>
          <p:nvPr/>
        </p:nvSpPr>
        <p:spPr>
          <a:xfrm>
            <a:off x="584791" y="694135"/>
            <a:ext cx="10111562" cy="4347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KLA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diarahkan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pada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pemenuhan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hak-hak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anak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sebagai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berikut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: </a:t>
            </a:r>
            <a:endParaRPr lang="en-ID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>
              <a:lnSpc>
                <a:spcPct val="107000"/>
              </a:lnSpc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a. Hak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sipil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dan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kebebasan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; </a:t>
            </a:r>
            <a:endParaRPr lang="en-ID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>
              <a:lnSpc>
                <a:spcPct val="107000"/>
              </a:lnSpc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b. </a:t>
            </a:r>
            <a:r>
              <a:rPr lang="en-US" sz="3200" b="1" dirty="0" err="1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L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ingkungan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keluarga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dan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pengasuha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alternatif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; </a:t>
            </a:r>
            <a:endParaRPr lang="en-ID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>
              <a:lnSpc>
                <a:spcPct val="107000"/>
              </a:lnSpc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c.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esehatan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dasar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dan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kesejahteraan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; </a:t>
            </a:r>
            <a:endParaRPr lang="en-ID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>
              <a:lnSpc>
                <a:spcPct val="107000"/>
              </a:lnSpc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d.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endidikan,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pemanfaatan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waktu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luang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dan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kegiatan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</a:p>
          <a:p>
            <a:pPr marL="457200">
              <a:lnSpc>
                <a:spcPct val="107000"/>
              </a:lnSpc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   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budaya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; </a:t>
            </a:r>
            <a:endParaRPr lang="en-ID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e. </a:t>
            </a:r>
            <a:r>
              <a:rPr lang="en-US" sz="3200" b="1" dirty="0" err="1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erlindungan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khusus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.</a:t>
            </a:r>
            <a:endParaRPr lang="en-ID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8107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430BD0D-332F-0C69-F138-676B54FD61E9}"/>
              </a:ext>
            </a:extLst>
          </p:cNvPr>
          <p:cNvSpPr txBox="1"/>
          <p:nvPr/>
        </p:nvSpPr>
        <p:spPr>
          <a:xfrm>
            <a:off x="744276" y="527378"/>
            <a:ext cx="10037135" cy="5604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(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Permen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PP dan PA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Nomor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8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Tahun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2014).</a:t>
            </a:r>
            <a:endParaRPr lang="en-ID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Sekolah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Ramah Anak (SRA)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adalah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sekolah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/madrasah yang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aman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bersih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dan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sehat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peduli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dan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berbudaya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lingkungan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hidup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mampu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menjamin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memenuhi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menghargai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hak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hak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anak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dan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perlindungan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anak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dari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kekerasan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diskriminasi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dan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perlakuan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salah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lainya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serta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mendukung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partisipasi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anak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berkebutuhan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khusus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di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sekolah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inklusif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dan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nyaman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bagi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perkembangan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fisik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kognisi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dan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psikososial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anak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perempuan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dan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anak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laki-laki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termasuk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anak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yang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memerlukan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pendidikan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khusus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dan/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atau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pendidikan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layanan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khusus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,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terutama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dalam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perencanaan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kebijakan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pembelajaran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dan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pegawasan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. (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Permen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PP dan PA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Nomor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8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Tahun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2014).</a:t>
            </a:r>
            <a:endParaRPr lang="en-ID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5439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6F86CE0-C8A7-93BB-6758-639074514BC4}"/>
              </a:ext>
            </a:extLst>
          </p:cNvPr>
          <p:cNvSpPr txBox="1"/>
          <p:nvPr/>
        </p:nvSpPr>
        <p:spPr>
          <a:xfrm>
            <a:off x="637952" y="390344"/>
            <a:ext cx="9718159" cy="6061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Program SRA </a:t>
            </a:r>
            <a:endParaRPr lang="en-ID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 algn="just">
              <a:lnSpc>
                <a:spcPct val="107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  <a:sym typeface="Symbol" panose="05050102010706020507" pitchFamily="18" charset="2"/>
              </a:rPr>
              <a:t>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Sekolah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Adiwiyata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(Kementerian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Lingkungan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Hidup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bekerjasama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dengan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Kementerian Pendidikan) </a:t>
            </a:r>
            <a:endParaRPr lang="en-ID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 algn="just">
              <a:lnSpc>
                <a:spcPct val="107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  <a:sym typeface="Symbol" panose="05050102010706020507" pitchFamily="18" charset="2"/>
              </a:rPr>
              <a:t>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Sekolah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/Madrasah Aman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Bencana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(BNPB) </a:t>
            </a:r>
            <a:endParaRPr lang="en-ID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 algn="just">
              <a:lnSpc>
                <a:spcPct val="107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  <a:sym typeface="Symbol" panose="05050102010706020507" pitchFamily="18" charset="2"/>
              </a:rPr>
              <a:t>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Sekolah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Hebat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(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Kemendikbud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) </a:t>
            </a:r>
            <a:endParaRPr lang="en-ID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 algn="just">
              <a:lnSpc>
                <a:spcPct val="107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  <a:sym typeface="Symbol" panose="05050102010706020507" pitchFamily="18" charset="2"/>
              </a:rPr>
              <a:t>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Sekolah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Inklusif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(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Kemendikbud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) </a:t>
            </a:r>
            <a:endParaRPr lang="en-ID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914400" indent="-457200" algn="just">
              <a:lnSpc>
                <a:spcPct val="107000"/>
              </a:lnSpc>
              <a:buFont typeface="Symbol" panose="05050102010706020507" pitchFamily="18" charset="2"/>
              <a:buChar char="§"/>
            </a:pP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Sekolah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Dasar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Bersih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Sehat (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Kemendikbud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) </a:t>
            </a:r>
            <a:endParaRPr lang="en-ID" sz="1600" b="1" dirty="0"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914400" indent="-457200" algn="just">
              <a:lnSpc>
                <a:spcPct val="107000"/>
              </a:lnSpc>
              <a:buFont typeface="Symbol" panose="05050102010706020507" pitchFamily="18" charset="2"/>
              <a:buChar char="§"/>
            </a:pP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Lingkungan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Inklusif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Rapat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Pembelajaran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(LIRP)-UNESCO</a:t>
            </a:r>
          </a:p>
          <a:p>
            <a:pPr marL="914400" indent="-457200" algn="just">
              <a:lnSpc>
                <a:spcPct val="107000"/>
              </a:lnSpc>
              <a:buFont typeface="Symbol" panose="05050102010706020507" pitchFamily="18" charset="2"/>
              <a:buChar char="§"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Children Friendly School (CSF) – UNICEF </a:t>
            </a:r>
            <a:endParaRPr lang="en-ID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 algn="just">
              <a:lnSpc>
                <a:spcPct val="107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  <a:sym typeface="Symbol" panose="05050102010706020507" pitchFamily="18" charset="2"/>
              </a:rPr>
              <a:t>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Sekolah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Sehat (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Kemenkes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) </a:t>
            </a:r>
            <a:endParaRPr lang="en-ID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 algn="just">
              <a:lnSpc>
                <a:spcPct val="107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  <a:sym typeface="Symbol" panose="05050102010706020507" pitchFamily="18" charset="2"/>
              </a:rPr>
              <a:t>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Usaha Kesehatan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Sekolah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(UKS) –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Kemenkes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endParaRPr lang="en-ID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 algn="just">
              <a:lnSpc>
                <a:spcPct val="107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  <a:sym typeface="Symbol" panose="05050102010706020507" pitchFamily="18" charset="2"/>
              </a:rPr>
              <a:t>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Pangan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Jajan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Anak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Sekolah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(BPOM) </a:t>
            </a:r>
            <a:endParaRPr lang="en-ID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  <a:sym typeface="Symbol" panose="05050102010706020507" pitchFamily="18" charset="2"/>
              </a:rPr>
              <a:t>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Warung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Kejujuran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(KPK) </a:t>
            </a:r>
            <a:endParaRPr lang="en-ID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4995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FBFF17-D131-7D26-FEF3-489357F4D3E6}"/>
              </a:ext>
            </a:extLst>
          </p:cNvPr>
          <p:cNvSpPr txBox="1"/>
          <p:nvPr/>
        </p:nvSpPr>
        <p:spPr>
          <a:xfrm>
            <a:off x="223284" y="1140535"/>
            <a:ext cx="11844669" cy="32887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  <a:sym typeface="Symbol" panose="05050102010706020507" pitchFamily="18" charset="2"/>
              </a:rPr>
              <a:t>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Sekolah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Bebas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Napza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(BNN) 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>
              <a:lnSpc>
                <a:spcPct val="107000"/>
              </a:lnSpc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  <a:sym typeface="Symbol" panose="05050102010706020507" pitchFamily="18" charset="2"/>
              </a:rPr>
              <a:t>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Pesantren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Ramah Anak (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Kemenag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) 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>
              <a:lnSpc>
                <a:spcPct val="107000"/>
              </a:lnSpc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  <a:sym typeface="Symbol" panose="05050102010706020507" pitchFamily="18" charset="2"/>
              </a:rPr>
              <a:t>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Pendidikan Anak Merdeka 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>
              <a:lnSpc>
                <a:spcPct val="107000"/>
              </a:lnSpc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  <a:sym typeface="Symbol" panose="05050102010706020507" pitchFamily="18" charset="2"/>
              </a:rPr>
              <a:t>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Komunitas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Sekolah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Rumah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/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Komunitas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Belajar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Mandiri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>
              <a:lnSpc>
                <a:spcPct val="107000"/>
              </a:lnSpc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  <a:sym typeface="Symbol" panose="05050102010706020507" pitchFamily="18" charset="2"/>
              </a:rPr>
              <a:t>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Sekolah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Kehidupan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Qoriyyah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Thoyyibah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  <a:sym typeface="Symbol" panose="05050102010706020507" pitchFamily="18" charset="2"/>
              </a:rPr>
              <a:t>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Indonesia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Herritage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Foundatio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8196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1A1799-AB1F-05EA-BAA8-0A9D19DD5B8A}"/>
              </a:ext>
            </a:extLst>
          </p:cNvPr>
          <p:cNvPicPr>
            <a:picLocks/>
          </p:cNvPicPr>
          <p:nvPr/>
        </p:nvPicPr>
        <p:blipFill>
          <a:blip r:embed="rId2" cstate="print"/>
          <a:srcRect/>
          <a:stretch/>
        </p:blipFill>
        <p:spPr>
          <a:xfrm>
            <a:off x="542258" y="329609"/>
            <a:ext cx="9175898" cy="620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61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993953-9CF1-884B-630E-68E62B866A3E}"/>
              </a:ext>
            </a:extLst>
          </p:cNvPr>
          <p:cNvPicPr>
            <a:picLocks/>
          </p:cNvPicPr>
          <p:nvPr/>
        </p:nvPicPr>
        <p:blipFill>
          <a:blip r:embed="rId2" cstate="print"/>
          <a:srcRect/>
          <a:stretch/>
        </p:blipFill>
        <p:spPr>
          <a:xfrm>
            <a:off x="893757" y="170121"/>
            <a:ext cx="7537864" cy="644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144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389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paud dikmas</dc:creator>
  <cp:lastModifiedBy>paud dikmas</cp:lastModifiedBy>
  <cp:revision>7</cp:revision>
  <dcterms:created xsi:type="dcterms:W3CDTF">2024-04-30T03:20:51Z</dcterms:created>
  <dcterms:modified xsi:type="dcterms:W3CDTF">2024-04-30T03:31:51Z</dcterms:modified>
</cp:coreProperties>
</file>